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1" r:id="rId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5"/>
  </p:normalViewPr>
  <p:slideViewPr>
    <p:cSldViewPr>
      <p:cViewPr varScale="1">
        <p:scale>
          <a:sx n="144" d="100"/>
          <a:sy n="144" d="100"/>
        </p:scale>
        <p:origin x="654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CA709-E7EB-4744-9178-9C815B6952B2}" type="datetimeFigureOut">
              <a:rPr lang="ru-RU" smtClean="0"/>
              <a:t>21.06.2019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ED6EC-C8DD-4157-B8BC-E6900E60690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ED6EC-C8DD-4157-B8BC-E6900E606905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B241-C90F-4E25-8B34-65F75D6C2702}" type="datetimeFigureOut">
              <a:rPr lang="ru-RU" smtClean="0"/>
              <a:pPr/>
              <a:t>21.06.2019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6DC1-B5C1-48F7-B180-B04B7B5FE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B241-C90F-4E25-8B34-65F75D6C2702}" type="datetimeFigureOut">
              <a:rPr lang="ru-RU" smtClean="0"/>
              <a:pPr/>
              <a:t>21.06.2019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6DC1-B5C1-48F7-B180-B04B7B5FE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B241-C90F-4E25-8B34-65F75D6C2702}" type="datetimeFigureOut">
              <a:rPr lang="ru-RU" smtClean="0"/>
              <a:pPr/>
              <a:t>21.06.2019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6DC1-B5C1-48F7-B180-B04B7B5FE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B241-C90F-4E25-8B34-65F75D6C2702}" type="datetimeFigureOut">
              <a:rPr lang="ru-RU" smtClean="0"/>
              <a:pPr/>
              <a:t>21.06.2019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6DC1-B5C1-48F7-B180-B04B7B5FE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B241-C90F-4E25-8B34-65F75D6C2702}" type="datetimeFigureOut">
              <a:rPr lang="ru-RU" smtClean="0"/>
              <a:pPr/>
              <a:t>21.06.2019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6DC1-B5C1-48F7-B180-B04B7B5FE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B241-C90F-4E25-8B34-65F75D6C2702}" type="datetimeFigureOut">
              <a:rPr lang="ru-RU" smtClean="0"/>
              <a:pPr/>
              <a:t>21.06.2019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6DC1-B5C1-48F7-B180-B04B7B5FE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B241-C90F-4E25-8B34-65F75D6C2702}" type="datetimeFigureOut">
              <a:rPr lang="ru-RU" smtClean="0"/>
              <a:pPr/>
              <a:t>21.06.2019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6DC1-B5C1-48F7-B180-B04B7B5FE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B241-C90F-4E25-8B34-65F75D6C2702}" type="datetimeFigureOut">
              <a:rPr lang="ru-RU" smtClean="0"/>
              <a:pPr/>
              <a:t>21.06.2019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6DC1-B5C1-48F7-B180-B04B7B5FE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B241-C90F-4E25-8B34-65F75D6C2702}" type="datetimeFigureOut">
              <a:rPr lang="ru-RU" smtClean="0"/>
              <a:pPr/>
              <a:t>21.06.2019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6DC1-B5C1-48F7-B180-B04B7B5FE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B241-C90F-4E25-8B34-65F75D6C2702}" type="datetimeFigureOut">
              <a:rPr lang="ru-RU" smtClean="0"/>
              <a:pPr/>
              <a:t>21.06.2019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6DC1-B5C1-48F7-B180-B04B7B5FE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B241-C90F-4E25-8B34-65F75D6C2702}" type="datetimeFigureOut">
              <a:rPr lang="ru-RU" smtClean="0"/>
              <a:pPr/>
              <a:t>21.06.2019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6DC1-B5C1-48F7-B180-B04B7B5FE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FB241-C90F-4E25-8B34-65F75D6C2702}" type="datetimeFigureOut">
              <a:rPr lang="ru-RU" smtClean="0"/>
              <a:pPr/>
              <a:t>21.06.2019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06DC1-B5C1-48F7-B180-B04B7B5FE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0" y="2247714"/>
            <a:ext cx="9144000" cy="1404156"/>
          </a:xfrm>
        </p:spPr>
        <p:txBody>
          <a:bodyPr anchor="ctr">
            <a:noAutofit/>
          </a:bodyPr>
          <a:lstStyle/>
          <a:p>
            <a:pPr marL="0" indent="0"/>
            <a:r>
              <a:rPr lang="ru-RU" sz="3200" cap="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Меры социальной поддержки </a:t>
            </a:r>
            <a:br>
              <a:rPr lang="ru-RU" sz="3200" cap="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</a:br>
            <a:r>
              <a:rPr lang="ru-RU" sz="3200" cap="all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Фельдшеров в </a:t>
            </a:r>
            <a:r>
              <a:rPr lang="ru-RU" sz="3200" cap="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Ивановской области</a:t>
            </a:r>
          </a:p>
        </p:txBody>
      </p:sp>
      <p:sp>
        <p:nvSpPr>
          <p:cNvPr id="8" name="Подзаголовок 7"/>
          <p:cNvSpPr txBox="1">
            <a:spLocks/>
          </p:cNvSpPr>
          <p:nvPr/>
        </p:nvSpPr>
        <p:spPr>
          <a:xfrm>
            <a:off x="1371600" y="4339841"/>
            <a:ext cx="6400800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n-ea"/>
                <a:cs typeface="+mn-cs"/>
              </a:rPr>
              <a:t>ДЕПАРТАМЕНТ ЗДРАВООХРАНЕНИЯ ИВАНОВСКОЙ ОБЛАСТИ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n-ea"/>
                <a:cs typeface="+mn-cs"/>
              </a:rPr>
              <a:t>ИВАНОВО, 2019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400" b="0" i="0" u="none" strike="noStrike" kern="1200" cap="all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+mn-ea"/>
              <a:cs typeface="+mn-cs"/>
            </a:endParaRPr>
          </a:p>
        </p:txBody>
      </p:sp>
      <p:pic>
        <p:nvPicPr>
          <p:cNvPr id="5" name="Рисунок 1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535767"/>
            <a:ext cx="2079112" cy="1272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1520" y="214296"/>
            <a:ext cx="8640960" cy="37505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«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ЗЕМСКИЙ ФЕЛЬДШЕР»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699542"/>
            <a:ext cx="8640960" cy="4176464"/>
          </a:xfrm>
          <a:prstGeom prst="roundRect">
            <a:avLst>
              <a:gd name="adj" fmla="val 3934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None/>
            </a:pPr>
            <a:endParaRPr lang="ru-RU" cap="all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771550"/>
            <a:ext cx="7416824" cy="40324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cap="all" dirty="0">
                <a:solidFill>
                  <a:srgbClr val="002060"/>
                </a:solidFill>
                <a:latin typeface="Impact" pitchFamily="34" charset="0"/>
              </a:rPr>
              <a:t>У</a:t>
            </a:r>
            <a:r>
              <a:rPr lang="ru-RU" sz="2400" b="1" cap="all" dirty="0" smtClean="0">
                <a:solidFill>
                  <a:srgbClr val="002060"/>
                </a:solidFill>
                <a:latin typeface="Impact" pitchFamily="34" charset="0"/>
              </a:rPr>
              <a:t>словия участия:</a:t>
            </a:r>
          </a:p>
          <a:p>
            <a:pPr>
              <a:buFont typeface="+mj-lt"/>
              <a:buAutoNum type="arabicPeriod"/>
            </a:pPr>
            <a:r>
              <a:rPr lang="ru-RU" sz="1600" dirty="0" smtClean="0">
                <a:solidFill>
                  <a:srgbClr val="333333"/>
                </a:solidFill>
              </a:rPr>
              <a:t>Соответствие </a:t>
            </a:r>
            <a:r>
              <a:rPr lang="ru-RU" sz="1600" dirty="0">
                <a:solidFill>
                  <a:srgbClr val="333333"/>
                </a:solidFill>
              </a:rPr>
              <a:t>возраста участника максимально принятому </a:t>
            </a:r>
            <a:r>
              <a:rPr lang="ru-RU" sz="1600" dirty="0" smtClean="0">
                <a:solidFill>
                  <a:srgbClr val="333333"/>
                </a:solidFill>
              </a:rPr>
              <a:t>программой (до 50 лет).</a:t>
            </a:r>
          </a:p>
          <a:p>
            <a:pPr>
              <a:buFont typeface="+mj-lt"/>
              <a:buAutoNum type="arabicPeriod"/>
            </a:pPr>
            <a:r>
              <a:rPr lang="ru-RU" sz="1600" dirty="0" smtClean="0">
                <a:solidFill>
                  <a:srgbClr val="333333"/>
                </a:solidFill>
              </a:rPr>
              <a:t>Законченное среднее медицинское образование по специальности «Лечебное дело».</a:t>
            </a:r>
            <a:endParaRPr lang="ru-RU" sz="1600" dirty="0">
              <a:solidFill>
                <a:srgbClr val="333333"/>
              </a:solidFill>
            </a:endParaRPr>
          </a:p>
          <a:p>
            <a:pPr>
              <a:buFont typeface="+mj-lt"/>
              <a:buAutoNum type="arabicPeriod"/>
            </a:pPr>
            <a:r>
              <a:rPr lang="ru-RU" sz="1600" dirty="0">
                <a:solidFill>
                  <a:srgbClr val="333333"/>
                </a:solidFill>
              </a:rPr>
              <a:t>Обязательно проживание в сельской местности региона-участника программы «Земский фельдшер». Чтобы стать участником, понадобится поселиться на постоянное проживание в сельскую местность.</a:t>
            </a:r>
          </a:p>
          <a:p>
            <a:pPr>
              <a:buFont typeface="+mj-lt"/>
              <a:buAutoNum type="arabicPeriod"/>
            </a:pPr>
            <a:r>
              <a:rPr lang="ru-RU" sz="1600" dirty="0">
                <a:solidFill>
                  <a:srgbClr val="333333"/>
                </a:solidFill>
              </a:rPr>
              <a:t>Необходимо выполнить условие программы об обязательной отработке в лечебном учреждении в течение 5 лет. За это время участник должен получать полную ставку и работать в сельской местности. В стаж не включается отпуск по уходу за </a:t>
            </a:r>
            <a:r>
              <a:rPr lang="ru-RU" sz="1600" dirty="0" smtClean="0">
                <a:solidFill>
                  <a:srgbClr val="333333"/>
                </a:solidFill>
              </a:rPr>
              <a:t>ребенком.</a:t>
            </a:r>
            <a:endParaRPr lang="ru-RU" sz="1600" dirty="0">
              <a:solidFill>
                <a:srgbClr val="333333"/>
              </a:solidFill>
            </a:endParaRPr>
          </a:p>
          <a:p>
            <a:pPr algn="ctr">
              <a:lnSpc>
                <a:spcPct val="150000"/>
              </a:lnSpc>
              <a:buFont typeface="Wingdings" pitchFamily="2" charset="2"/>
              <a:buNone/>
            </a:pPr>
            <a:endParaRPr lang="ru-RU" sz="1400" b="1" cap="all" dirty="0">
              <a:solidFill>
                <a:srgbClr val="002060"/>
              </a:solidFill>
              <a:latin typeface="Impact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1520" y="214296"/>
            <a:ext cx="8640960" cy="773278"/>
          </a:xfrm>
          <a:prstGeom prst="roundRect">
            <a:avLst>
              <a:gd name="adj" fmla="val 11624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cap="all" dirty="0">
                <a:latin typeface="Impact" pitchFamily="34" charset="0"/>
              </a:rPr>
              <a:t>лечебные учреждения можно устроиться на работу по программе «</a:t>
            </a:r>
            <a:r>
              <a:rPr lang="ru-RU" sz="2400" cap="all" dirty="0" smtClean="0">
                <a:latin typeface="Impact" pitchFamily="34" charset="0"/>
              </a:rPr>
              <a:t>ЗЕМСКИЙ фельдшер»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059582"/>
            <a:ext cx="8640960" cy="648072"/>
          </a:xfrm>
          <a:prstGeom prst="roundRect">
            <a:avLst>
              <a:gd name="adj" fmla="val 9928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cap="all" dirty="0" smtClean="0">
                <a:solidFill>
                  <a:schemeClr val="accent6">
                    <a:lumMod val="75000"/>
                  </a:schemeClr>
                </a:solidFill>
                <a:latin typeface="Impact" pitchFamily="34" charset="0"/>
              </a:rPr>
              <a:t>500</a:t>
            </a:r>
            <a:r>
              <a:rPr lang="ru-RU" sz="1600" cap="all" dirty="0" smtClean="0">
                <a:solidFill>
                  <a:schemeClr val="accent6">
                    <a:lumMod val="75000"/>
                  </a:schemeClr>
                </a:solidFill>
                <a:latin typeface="Impact" pitchFamily="34" charset="0"/>
              </a:rPr>
              <a:t> </a:t>
            </a:r>
            <a:r>
              <a:rPr lang="ru-RU" sz="1600" cap="all" dirty="0">
                <a:solidFill>
                  <a:schemeClr val="accent6">
                    <a:lumMod val="75000"/>
                  </a:schemeClr>
                </a:solidFill>
                <a:latin typeface="Impact" pitchFamily="34" charset="0"/>
              </a:rPr>
              <a:t>000 рублей. Ограничения на использование денежных средств отсутствуют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890652"/>
              </p:ext>
            </p:extLst>
          </p:nvPr>
        </p:nvGraphicFramePr>
        <p:xfrm>
          <a:off x="251520" y="1779661"/>
          <a:ext cx="864096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6025">
                <a:tc gridSpan="2">
                  <a:txBody>
                    <a:bodyPr/>
                    <a:lstStyle/>
                    <a:p>
                      <a:pPr algn="ctr"/>
                      <a:endParaRPr lang="ru-RU" sz="1600" b="1" cap="all" baseline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56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Горячевский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фельдшерско-акушерский пункт,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Ивановская область, Савинский район, д. </a:t>
                      </a: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Горячево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ул. Центральная д. 2;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Остаповский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 фельдшерско-акушерский пункт,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Ивановская область, Шуйский район, д. </a:t>
                      </a: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Остапово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ул. Зеленая, д. 72;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ФАП </a:t>
                      </a: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с.Дорки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Ивановская область, 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Юрьевецкий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район,с.Дорки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ул.Школьная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д.1;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ФАП </a:t>
                      </a: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с.Соболево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</a:p>
                    <a:p>
                      <a:pPr algn="ctr"/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Юрьевецкий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район, </a:t>
                      </a: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с.Соболево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ул.Молодежная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д.4;</a:t>
                      </a:r>
                    </a:p>
                    <a:p>
                      <a:pPr algn="ctr"/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Отделение скорой медицинской помощи, Ивановская область, Кинешемский район, г. Наволоки, Больничный городок, 2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Отделение скорой медицинской помощи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Ивановская область,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г.Фурманов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,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ул.Нижний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Двор, д.36;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ФАП Белинский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Ивановская обл.,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Фурмановский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район, с.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Белино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д.14;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Фурмановский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район, с. Земляничный д.12;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Кузьминский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ФАП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Ивановская область, </a:t>
                      </a: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Лухский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район, д. </a:t>
                      </a: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Запрудново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ул. </a:t>
                      </a: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Половинская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д. 2;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Слободкинский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ФАП</a:t>
                      </a:r>
                    </a:p>
                    <a:p>
                      <a:pPr algn="ctr"/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Ивановская область, </a:t>
                      </a: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Лухский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район, д. Слободки, ул. Центральная, д. 2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ТЕМА ПРЕЗЕНТАЦИ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ПРЕЗЕНТАЦИИ</Template>
  <TotalTime>112</TotalTime>
  <Words>221</Words>
  <Application>Microsoft Office PowerPoint</Application>
  <PresentationFormat>Экран (16:9)</PresentationFormat>
  <Paragraphs>30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Impact</vt:lpstr>
      <vt:lpstr>Times New Roman</vt:lpstr>
      <vt:lpstr>Wingdings</vt:lpstr>
      <vt:lpstr>ТЕМА ПРЕЗЕНТАЦИИ</vt:lpstr>
      <vt:lpstr>Меры социальной поддержки  Фельдшеров в Ивановской области</vt:lpstr>
      <vt:lpstr>Презентация PowerPoint</vt:lpstr>
      <vt:lpstr>Презентация PowerPoint</vt:lpstr>
    </vt:vector>
  </TitlesOfParts>
  <Company>xspace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ПРЕЗЕНТАЦИИ</dc:title>
  <dc:creator>Defeva</dc:creator>
  <cp:lastModifiedBy>имк</cp:lastModifiedBy>
  <cp:revision>25</cp:revision>
  <dcterms:created xsi:type="dcterms:W3CDTF">2019-05-22T17:25:20Z</dcterms:created>
  <dcterms:modified xsi:type="dcterms:W3CDTF">2019-06-21T07:43:29Z</dcterms:modified>
</cp:coreProperties>
</file>